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CA2E"/>
    <a:srgbClr val="5697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123" autoAdjust="0"/>
  </p:normalViewPr>
  <p:slideViewPr>
    <p:cSldViewPr snapToGrid="0" snapToObjects="1">
      <p:cViewPr varScale="1">
        <p:scale>
          <a:sx n="89" d="100"/>
          <a:sy n="89" d="100"/>
        </p:scale>
        <p:origin x="-1768" y="-96"/>
      </p:cViewPr>
      <p:guideLst>
        <p:guide orient="horz" pos="1392"/>
        <p:guide orient="horz" pos="2952"/>
        <p:guide pos="1864"/>
        <p:guide pos="38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FFE0F-9742-6448-9EF2-FBC1DCBE74B8}" type="datetimeFigureOut">
              <a:rPr lang="en-US" smtClean="0"/>
              <a:t>3/18/13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785D1-FD2C-0E48-8889-5BD5E11CA3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536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/photos/zachd1_618/3477986245/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785D1-FD2C-0E48-8889-5BD5E11CA3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4288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liberato</a:t>
            </a:r>
            <a:r>
              <a:rPr lang="en-US" dirty="0" smtClean="0"/>
              <a:t>/204396279/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785D1-FD2C-0E48-8889-5BD5E11CA3A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75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jamesjoe.com</a:t>
            </a:r>
            <a:r>
              <a:rPr lang="en-US" dirty="0" smtClean="0"/>
              <a:t>/</a:t>
            </a:r>
            <a:r>
              <a:rPr lang="en-US" dirty="0" err="1" smtClean="0"/>
              <a:t>joe-taylor</a:t>
            </a:r>
            <a:r>
              <a:rPr lang="en-US" dirty="0" smtClean="0"/>
              <a:t>/articles/son-of-man-</a:t>
            </a:r>
            <a:r>
              <a:rPr lang="en-US" dirty="0" err="1" smtClean="0"/>
              <a:t>wallpaper.asp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785D1-FD2C-0E48-8889-5BD5E11CA3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1631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liberato</a:t>
            </a:r>
            <a:r>
              <a:rPr lang="en-US" dirty="0" smtClean="0"/>
              <a:t>/204396279/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785D1-FD2C-0E48-8889-5BD5E11CA3A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9755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lenscrack</a:t>
            </a:r>
            <a:r>
              <a:rPr lang="en-US" dirty="0" smtClean="0"/>
              <a:t>/5239427936/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785D1-FD2C-0E48-8889-5BD5E11CA3A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875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ppl_ri_images</a:t>
            </a:r>
            <a:r>
              <a:rPr lang="en-US" dirty="0" smtClean="0"/>
              <a:t>/4019834273/</a:t>
            </a:r>
          </a:p>
          <a:p>
            <a:endParaRPr lang="en-US" dirty="0" smtClean="0"/>
          </a:p>
          <a:p>
            <a:r>
              <a:rPr lang="en-US" dirty="0" smtClean="0"/>
              <a:t>A Job is the definition of a process to be executed from start to finish</a:t>
            </a:r>
            <a:r>
              <a:rPr lang="en-US" baseline="0" dirty="0" smtClean="0"/>
              <a:t> without interruption.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12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judepics</a:t>
            </a:r>
            <a:r>
              <a:rPr lang="en-US" dirty="0" smtClean="0"/>
              <a:t>/2371279935/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817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2058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http://</a:t>
            </a:r>
            <a:r>
              <a:rPr lang="en-US" dirty="0" err="1" smtClean="0"/>
              <a:t>www.flickr.com</a:t>
            </a:r>
            <a:r>
              <a:rPr lang="en-US" dirty="0" smtClean="0"/>
              <a:t>/photos/</a:t>
            </a:r>
            <a:r>
              <a:rPr lang="en-US" dirty="0" err="1" smtClean="0"/>
              <a:t>allthingsmichigan</a:t>
            </a:r>
            <a:r>
              <a:rPr lang="en-US" dirty="0" smtClean="0"/>
              <a:t>/3947671573/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578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Reusable components for the following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Chunk based processing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I/O</a:t>
            </a:r>
            <a:r>
              <a:rPr lang="en-US" baseline="0" dirty="0" smtClean="0"/>
              <a:t> – </a:t>
            </a:r>
            <a:r>
              <a:rPr lang="en-US" baseline="0" dirty="0" err="1" smtClean="0"/>
              <a:t>Declaritive</a:t>
            </a:r>
            <a:endParaRPr lang="en-US" baseline="0" dirty="0" smtClean="0"/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Start/Restart/Skip capabilities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Transaction management</a:t>
            </a:r>
          </a:p>
          <a:p>
            <a:pPr marL="628650" lvl="1" indent="-171450">
              <a:buFont typeface="Arial"/>
              <a:buChar char="•"/>
            </a:pPr>
            <a:r>
              <a:rPr lang="en-US" dirty="0" smtClean="0"/>
              <a:t>Web </a:t>
            </a:r>
            <a:r>
              <a:rPr lang="en-US" dirty="0" smtClean="0"/>
              <a:t>administration interface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C4214A-F3DA-8B43-9D25-F28C3FED20E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00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725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991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573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102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696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691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138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718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25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23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BC810-CFF2-5048-AD4A-26E63EFCD641}" type="datetimeFigureOut">
              <a:rPr lang="en-US" smtClean="0"/>
              <a:t>3/18/13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09017-1D8A-C244-AF21-37AC1BB035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320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15990" y="641107"/>
            <a:ext cx="5619096" cy="19389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4000" b="1" dirty="0" smtClean="0"/>
              <a:t>Heavy Lifting in the Cloud</a:t>
            </a:r>
          </a:p>
          <a:p>
            <a:pPr algn="ctr"/>
            <a:r>
              <a:rPr lang="en-US" sz="4000" b="1" dirty="0" smtClean="0"/>
              <a:t>with </a:t>
            </a:r>
          </a:p>
          <a:p>
            <a:pPr algn="ctr"/>
            <a:r>
              <a:rPr lang="en-US" sz="4000" b="1" dirty="0" smtClean="0">
                <a:solidFill>
                  <a:srgbClr val="008000"/>
                </a:solidFill>
              </a:rPr>
              <a:t>Spring Batch</a:t>
            </a:r>
            <a:endParaRPr lang="en-US" sz="4000" b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7862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042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80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1331" y="1434118"/>
            <a:ext cx="712971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D69827"/>
                </a:solidFill>
              </a:rPr>
              <a:t>Batch processing</a:t>
            </a:r>
            <a:r>
              <a:rPr lang="en-US" sz="3200" dirty="0"/>
              <a:t>, </a:t>
            </a:r>
            <a:r>
              <a:rPr lang="en-US" sz="3200" dirty="0" smtClean="0"/>
              <a:t>… </a:t>
            </a:r>
            <a:r>
              <a:rPr lang="en-US" sz="3200" dirty="0"/>
              <a:t>is defined as the processing of data </a:t>
            </a:r>
            <a:r>
              <a:rPr lang="en-US" sz="3200" b="1" dirty="0">
                <a:solidFill>
                  <a:srgbClr val="800000"/>
                </a:solidFill>
              </a:rPr>
              <a:t>without interaction or</a:t>
            </a:r>
            <a:r>
              <a:rPr lang="en-US" sz="3200" dirty="0">
                <a:solidFill>
                  <a:srgbClr val="800000"/>
                </a:solidFill>
              </a:rPr>
              <a:t> </a:t>
            </a:r>
            <a:r>
              <a:rPr lang="en-US" sz="3200" b="1" dirty="0" smtClean="0">
                <a:solidFill>
                  <a:srgbClr val="800000"/>
                </a:solidFill>
              </a:rPr>
              <a:t>interruption</a:t>
            </a:r>
            <a:r>
              <a:rPr lang="en-US" sz="3200" dirty="0" smtClean="0"/>
              <a:t>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5185" y="2579530"/>
            <a:ext cx="35179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765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6728" y="120034"/>
            <a:ext cx="351390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08000"/>
                </a:solidFill>
              </a:rPr>
              <a:t>Potential Use Cases</a:t>
            </a:r>
            <a:endParaRPr lang="en-US" sz="3200" b="1" dirty="0">
              <a:solidFill>
                <a:srgbClr val="008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0522" y="1268502"/>
            <a:ext cx="307007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ETL processing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890522" y="1889269"/>
            <a:ext cx="492955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Multithreaded processing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890522" y="2545196"/>
            <a:ext cx="532709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Master/Slave configurations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890522" y="683726"/>
            <a:ext cx="47243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Nightly batch processing</a:t>
            </a:r>
            <a:endParaRPr 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890522" y="3129972"/>
            <a:ext cx="454483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Vulnerability Scanners?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35905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3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4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074" y="792802"/>
            <a:ext cx="8436869" cy="5282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6094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35042" b="6600"/>
          <a:stretch/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4877440"/>
            <a:ext cx="3925300" cy="692655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41105" y="4877441"/>
            <a:ext cx="258195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What is a </a:t>
            </a:r>
            <a:r>
              <a:rPr lang="en-US" sz="3200" b="1" dirty="0" smtClean="0">
                <a:solidFill>
                  <a:srgbClr val="3366FF"/>
                </a:solidFill>
              </a:rPr>
              <a:t>Job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813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-129881" y="4877440"/>
            <a:ext cx="4055181" cy="692655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241105" y="4877441"/>
            <a:ext cx="278213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What is a </a:t>
            </a:r>
            <a:r>
              <a:rPr lang="en-US" sz="3200" b="1" dirty="0" smtClean="0">
                <a:solidFill>
                  <a:srgbClr val="FF6600"/>
                </a:solidFill>
              </a:rPr>
              <a:t>Step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881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1278"/>
          <a:stretch/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053411"/>
            <a:ext cx="4055181" cy="692655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4755" y="1053412"/>
            <a:ext cx="300755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What is an </a:t>
            </a:r>
            <a:r>
              <a:rPr lang="en-US" sz="3200" b="1" dirty="0" smtClean="0">
                <a:solidFill>
                  <a:srgbClr val="FF0000"/>
                </a:solidFill>
              </a:rPr>
              <a:t>Item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791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1342090"/>
            <a:ext cx="3925300" cy="6926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37037" y="1342091"/>
            <a:ext cx="309391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What is a </a:t>
            </a:r>
            <a:r>
              <a:rPr lang="en-US" sz="3200" b="1" dirty="0" smtClean="0">
                <a:solidFill>
                  <a:srgbClr val="FFFF00"/>
                </a:solidFill>
              </a:rPr>
              <a:t>Chunk</a:t>
            </a:r>
            <a:r>
              <a:rPr lang="en-US" sz="3200" dirty="0" smtClean="0">
                <a:solidFill>
                  <a:schemeClr val="bg1"/>
                </a:solidFill>
              </a:rPr>
              <a:t>?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1238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016000" y="1946588"/>
            <a:ext cx="2090615" cy="3426489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Step1</a:t>
              </a:r>
              <a:endParaRPr lang="en-US" sz="20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591170" y="1946588"/>
            <a:ext cx="2090615" cy="3426489"/>
            <a:chOff x="359117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1" name="Rectangle 10"/>
            <p:cNvSpPr/>
            <p:nvPr/>
          </p:nvSpPr>
          <p:spPr>
            <a:xfrm>
              <a:off x="359117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8411" y="2595291"/>
              <a:ext cx="1681581" cy="2544917"/>
              <a:chOff x="381841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Rectangle 11"/>
              <p:cNvSpPr/>
              <p:nvPr/>
            </p:nvSpPr>
            <p:spPr>
              <a:xfrm>
                <a:off x="381841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381841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81841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381841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Step2</a:t>
              </a:r>
              <a:endParaRPr lang="en-US" sz="20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146800" y="1946588"/>
            <a:ext cx="2090615" cy="3426489"/>
            <a:chOff x="61468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7" name="Rectangle 16"/>
            <p:cNvSpPr/>
            <p:nvPr/>
          </p:nvSpPr>
          <p:spPr>
            <a:xfrm>
              <a:off x="61468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6374041" y="2595291"/>
              <a:ext cx="1681581" cy="2544917"/>
              <a:chOff x="63740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" name="Rectangle 17"/>
              <p:cNvSpPr/>
              <p:nvPr/>
            </p:nvSpPr>
            <p:spPr>
              <a:xfrm>
                <a:off x="63740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63740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3740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637404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Step3</a:t>
              </a:r>
              <a:endParaRPr lang="en-US" sz="20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214923" y="3659833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11" idx="1"/>
          </p:cNvCxnSpPr>
          <p:nvPr/>
        </p:nvCxnSpPr>
        <p:spPr>
          <a:xfrm>
            <a:off x="3106615" y="3659833"/>
            <a:ext cx="484555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3"/>
            <a:endCxn id="17" idx="1"/>
          </p:cNvCxnSpPr>
          <p:nvPr/>
        </p:nvCxnSpPr>
        <p:spPr>
          <a:xfrm>
            <a:off x="5681785" y="3659833"/>
            <a:ext cx="465015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6675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46728" y="120034"/>
            <a:ext cx="310734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008000"/>
                </a:solidFill>
              </a:rPr>
              <a:t>Features include:</a:t>
            </a:r>
            <a:endParaRPr lang="en-US" sz="3200" b="1" dirty="0">
              <a:solidFill>
                <a:srgbClr val="008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0522" y="1295635"/>
            <a:ext cx="463460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Chunk based processing</a:t>
            </a:r>
            <a:endParaRPr lang="en-US" sz="3200" dirty="0"/>
          </a:p>
        </p:txBody>
      </p:sp>
      <p:sp>
        <p:nvSpPr>
          <p:cNvPr id="6" name="TextBox 5"/>
          <p:cNvSpPr txBox="1"/>
          <p:nvPr/>
        </p:nvSpPr>
        <p:spPr>
          <a:xfrm>
            <a:off x="890522" y="1907544"/>
            <a:ext cx="313419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Declarative I/O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890522" y="2519453"/>
            <a:ext cx="559640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Start/Restart/Skip capabilities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890522" y="683726"/>
            <a:ext cx="48910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Transaction management</a:t>
            </a:r>
            <a:endParaRPr lang="en-US" sz="3200" dirty="0"/>
          </a:p>
        </p:txBody>
      </p:sp>
      <p:sp>
        <p:nvSpPr>
          <p:cNvPr id="14" name="TextBox 13"/>
          <p:cNvSpPr txBox="1"/>
          <p:nvPr/>
        </p:nvSpPr>
        <p:spPr>
          <a:xfrm>
            <a:off x="890522" y="3131362"/>
            <a:ext cx="553228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Web administration interface</a:t>
            </a:r>
            <a:endParaRPr lang="en-US" sz="3200" dirty="0"/>
          </a:p>
        </p:txBody>
      </p:sp>
      <p:sp>
        <p:nvSpPr>
          <p:cNvPr id="15" name="TextBox 14"/>
          <p:cNvSpPr txBox="1"/>
          <p:nvPr/>
        </p:nvSpPr>
        <p:spPr>
          <a:xfrm>
            <a:off x="889417" y="3743273"/>
            <a:ext cx="589135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Based on the Spring framework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129668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" dur="indefinite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1" dur="indefinit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2" dur="indefinite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8" dur="indefinit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9" dur="indefinite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14" grpId="0"/>
      <p:bldP spid="14" grpId="1"/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708400" y="-330200"/>
            <a:ext cx="13388622" cy="753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8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754" y="1229545"/>
            <a:ext cx="4777078" cy="477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03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27009" y="-480832"/>
            <a:ext cx="11002873" cy="733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237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1016000" y="1946588"/>
            <a:ext cx="2090615" cy="3426489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Step1</a:t>
              </a:r>
              <a:endParaRPr lang="en-US" sz="20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3895970" y="2251388"/>
            <a:ext cx="2090615" cy="3426489"/>
            <a:chOff x="359117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3" name="Rectangle 42"/>
            <p:cNvSpPr/>
            <p:nvPr/>
          </p:nvSpPr>
          <p:spPr>
            <a:xfrm>
              <a:off x="359117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3818411" y="2595291"/>
              <a:ext cx="1681581" cy="2544917"/>
              <a:chOff x="381841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6" name="Rectangle 45"/>
              <p:cNvSpPr/>
              <p:nvPr/>
            </p:nvSpPr>
            <p:spPr>
              <a:xfrm>
                <a:off x="381841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381841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381841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45" name="TextBox 44"/>
            <p:cNvSpPr txBox="1"/>
            <p:nvPr/>
          </p:nvSpPr>
          <p:spPr>
            <a:xfrm>
              <a:off x="381841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Step2</a:t>
              </a:r>
              <a:endParaRPr lang="en-US" sz="20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743570" y="2098988"/>
            <a:ext cx="2090615" cy="3426489"/>
            <a:chOff x="359117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28" name="Rectangle 27"/>
            <p:cNvSpPr/>
            <p:nvPr/>
          </p:nvSpPr>
          <p:spPr>
            <a:xfrm>
              <a:off x="359117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3818411" y="2595291"/>
              <a:ext cx="1681581" cy="2544917"/>
              <a:chOff x="381841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39" name="Rectangle 38"/>
              <p:cNvSpPr/>
              <p:nvPr/>
            </p:nvSpPr>
            <p:spPr>
              <a:xfrm>
                <a:off x="381841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381841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381841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381841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Step2</a:t>
              </a:r>
              <a:endParaRPr lang="en-US" sz="20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3591170" y="1946588"/>
            <a:ext cx="2090615" cy="3426489"/>
            <a:chOff x="359117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1" name="Rectangle 10"/>
            <p:cNvSpPr/>
            <p:nvPr/>
          </p:nvSpPr>
          <p:spPr>
            <a:xfrm>
              <a:off x="359117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8411" y="2595291"/>
              <a:ext cx="1681581" cy="2544917"/>
              <a:chOff x="381841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2" name="Rectangle 11"/>
              <p:cNvSpPr/>
              <p:nvPr/>
            </p:nvSpPr>
            <p:spPr>
              <a:xfrm>
                <a:off x="381841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381841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81841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15" name="TextBox 14"/>
            <p:cNvSpPr txBox="1"/>
            <p:nvPr/>
          </p:nvSpPr>
          <p:spPr>
            <a:xfrm>
              <a:off x="381841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Step2</a:t>
              </a:r>
              <a:endParaRPr lang="en-US" sz="20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146800" y="1946588"/>
            <a:ext cx="2090615" cy="3426489"/>
            <a:chOff x="61468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17" name="Rectangle 16"/>
            <p:cNvSpPr/>
            <p:nvPr/>
          </p:nvSpPr>
          <p:spPr>
            <a:xfrm>
              <a:off x="61468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grpSp>
          <p:nvGrpSpPr>
            <p:cNvPr id="33" name="Group 32"/>
            <p:cNvGrpSpPr/>
            <p:nvPr/>
          </p:nvGrpSpPr>
          <p:grpSpPr>
            <a:xfrm>
              <a:off x="6374041" y="2595291"/>
              <a:ext cx="1681581" cy="2544917"/>
              <a:chOff x="63740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18" name="Rectangle 17"/>
              <p:cNvSpPr/>
              <p:nvPr/>
            </p:nvSpPr>
            <p:spPr>
              <a:xfrm>
                <a:off x="63740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ItemReader</a:t>
                </a:r>
                <a:endParaRPr lang="en-US" sz="2000" dirty="0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63740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ItemWriter</a:t>
                </a:r>
                <a:endParaRPr lang="en-US" sz="2000" dirty="0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63740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dirty="0" err="1" smtClean="0"/>
                  <a:t>ItemProcessor</a:t>
                </a:r>
                <a:endParaRPr lang="en-US" sz="2000" dirty="0"/>
              </a:p>
            </p:txBody>
          </p:sp>
        </p:grpSp>
        <p:sp>
          <p:nvSpPr>
            <p:cNvPr id="21" name="TextBox 20"/>
            <p:cNvSpPr txBox="1"/>
            <p:nvPr/>
          </p:nvSpPr>
          <p:spPr>
            <a:xfrm>
              <a:off x="6374041" y="2063022"/>
              <a:ext cx="78078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Step3</a:t>
              </a:r>
              <a:endParaRPr lang="en-US" sz="20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214923" y="3659833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11" idx="1"/>
          </p:cNvCxnSpPr>
          <p:nvPr/>
        </p:nvCxnSpPr>
        <p:spPr>
          <a:xfrm>
            <a:off x="3106615" y="3659833"/>
            <a:ext cx="484555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1" idx="3"/>
            <a:endCxn id="17" idx="1"/>
          </p:cNvCxnSpPr>
          <p:nvPr/>
        </p:nvCxnSpPr>
        <p:spPr>
          <a:xfrm>
            <a:off x="5681785" y="3659833"/>
            <a:ext cx="465015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16000" y="956007"/>
            <a:ext cx="350729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/>
              <a:t>MultiThreaded</a:t>
            </a:r>
            <a:r>
              <a:rPr lang="en-US" sz="3200" dirty="0" smtClean="0"/>
              <a:t> Step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678830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902078" y="2677790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5125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Step1</a:t>
              </a:r>
              <a:endParaRPr lang="en-US" sz="11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101001" y="3743180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64" idx="1"/>
          </p:cNvCxnSpPr>
          <p:nvPr/>
        </p:nvCxnSpPr>
        <p:spPr>
          <a:xfrm flipV="1">
            <a:off x="2212183" y="2476194"/>
            <a:ext cx="1760912" cy="1266986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4" idx="3"/>
          </p:cNvCxnSpPr>
          <p:nvPr/>
        </p:nvCxnSpPr>
        <p:spPr>
          <a:xfrm>
            <a:off x="5283200" y="2476194"/>
            <a:ext cx="1705811" cy="122522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1016000" y="956007"/>
            <a:ext cx="241865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Parallel Steps</a:t>
            </a:r>
            <a:endParaRPr lang="en-US" sz="3200" dirty="0"/>
          </a:p>
        </p:txBody>
      </p:sp>
      <p:grpSp>
        <p:nvGrpSpPr>
          <p:cNvPr id="49" name="Group 48"/>
          <p:cNvGrpSpPr/>
          <p:nvPr/>
        </p:nvGrpSpPr>
        <p:grpSpPr>
          <a:xfrm>
            <a:off x="3973095" y="4077369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0" name="Rectangle 49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Rectangle 52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1243241" y="2063022"/>
              <a:ext cx="93614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Step2b</a:t>
              </a:r>
              <a:endParaRPr lang="en-US" sz="11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989011" y="263602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7" name="Rectangle 56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0" name="Rectangle 5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1243241" y="2063022"/>
              <a:ext cx="817876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Step3</a:t>
              </a:r>
              <a:endParaRPr lang="en-US" sz="11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973095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64" name="Rectangle 6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7" name="Rectangle 66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1243241" y="2063022"/>
              <a:ext cx="929070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Step2a</a:t>
              </a:r>
              <a:endParaRPr lang="en-US" sz="1100" dirty="0"/>
            </a:p>
          </p:txBody>
        </p:sp>
      </p:grpSp>
      <p:cxnSp>
        <p:nvCxnSpPr>
          <p:cNvPr id="10" name="Straight Arrow Connector 9"/>
          <p:cNvCxnSpPr>
            <a:stCxn id="4" idx="3"/>
            <a:endCxn id="50" idx="1"/>
          </p:cNvCxnSpPr>
          <p:nvPr/>
        </p:nvCxnSpPr>
        <p:spPr>
          <a:xfrm>
            <a:off x="2212183" y="3743180"/>
            <a:ext cx="1760912" cy="13995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50" idx="3"/>
            <a:endCxn id="57" idx="1"/>
          </p:cNvCxnSpPr>
          <p:nvPr/>
        </p:nvCxnSpPr>
        <p:spPr>
          <a:xfrm flipV="1">
            <a:off x="5283200" y="3701414"/>
            <a:ext cx="1705811" cy="144134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5152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902078" y="1417438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5125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Step1</a:t>
              </a:r>
              <a:endParaRPr lang="en-US" sz="11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101001" y="2482828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64" idx="1"/>
          </p:cNvCxnSpPr>
          <p:nvPr/>
        </p:nvCxnSpPr>
        <p:spPr>
          <a:xfrm flipV="1">
            <a:off x="2212183" y="2476194"/>
            <a:ext cx="1760912" cy="6634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4" idx="3"/>
            <a:endCxn id="57" idx="1"/>
          </p:cNvCxnSpPr>
          <p:nvPr/>
        </p:nvCxnSpPr>
        <p:spPr>
          <a:xfrm>
            <a:off x="5283200" y="2476194"/>
            <a:ext cx="1591889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25555" y="657100"/>
            <a:ext cx="314541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Remote Chunking</a:t>
            </a:r>
            <a:endParaRPr lang="en-US" sz="3200" dirty="0"/>
          </a:p>
        </p:txBody>
      </p:sp>
      <p:grpSp>
        <p:nvGrpSpPr>
          <p:cNvPr id="49" name="Group 48"/>
          <p:cNvGrpSpPr/>
          <p:nvPr/>
        </p:nvGrpSpPr>
        <p:grpSpPr>
          <a:xfrm>
            <a:off x="3981349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0" name="Rectangle 49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Rectangle 52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1243241" y="2063022"/>
              <a:ext cx="929070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Step2a</a:t>
              </a:r>
              <a:endParaRPr lang="en-US" sz="11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875089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7" name="Rectangle 56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0" name="Rectangle 5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1243241" y="2063022"/>
              <a:ext cx="817876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Step3</a:t>
              </a:r>
              <a:endParaRPr lang="en-US" sz="11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973095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64" name="Rectangle 6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65" name="Group 64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7" name="Rectangle 66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</p:grpSp>
        <p:sp>
          <p:nvSpPr>
            <p:cNvPr id="66" name="TextBox 65"/>
            <p:cNvSpPr txBox="1"/>
            <p:nvPr/>
          </p:nvSpPr>
          <p:spPr>
            <a:xfrm>
              <a:off x="1243241" y="2063022"/>
              <a:ext cx="817876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</a:t>
              </a:r>
              <a:endParaRPr lang="en-US" sz="11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067223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39" name="Rectangle 38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2" name="Rectangle 41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1243241" y="2063022"/>
              <a:ext cx="929070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Step2a</a:t>
              </a:r>
              <a:endParaRPr lang="en-US" sz="11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922210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6" name="Rectangle 45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0" name="Rectangle 6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1243241" y="2063022"/>
              <a:ext cx="929070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Step2a</a:t>
              </a:r>
              <a:endParaRPr lang="en-US" sz="1100" dirty="0"/>
            </a:p>
          </p:txBody>
        </p:sp>
      </p:grpSp>
      <p:cxnSp>
        <p:nvCxnSpPr>
          <p:cNvPr id="9" name="Elbow Connector 8"/>
          <p:cNvCxnSpPr>
            <a:stCxn id="64" idx="2"/>
            <a:endCxn id="39" idx="0"/>
          </p:cNvCxnSpPr>
          <p:nvPr/>
        </p:nvCxnSpPr>
        <p:spPr>
          <a:xfrm rot="5400000">
            <a:off x="3300376" y="2963484"/>
            <a:ext cx="749673" cy="1905872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64" idx="2"/>
            <a:endCxn id="50" idx="0"/>
          </p:cNvCxnSpPr>
          <p:nvPr/>
        </p:nvCxnSpPr>
        <p:spPr>
          <a:xfrm rot="16200000" flipH="1">
            <a:off x="4257439" y="3912293"/>
            <a:ext cx="749673" cy="8254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64" idx="2"/>
            <a:endCxn id="46" idx="0"/>
          </p:cNvCxnSpPr>
          <p:nvPr/>
        </p:nvCxnSpPr>
        <p:spPr>
          <a:xfrm rot="16200000" flipH="1">
            <a:off x="5227869" y="2941862"/>
            <a:ext cx="749673" cy="194911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8709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902078" y="1417438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" name="Rectangle 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31" name="Group 3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" name="Rectangle 4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8" name="TextBox 7"/>
            <p:cNvSpPr txBox="1"/>
            <p:nvPr/>
          </p:nvSpPr>
          <p:spPr>
            <a:xfrm>
              <a:off x="1243241" y="2063022"/>
              <a:ext cx="51253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Step1</a:t>
              </a:r>
              <a:endParaRPr lang="en-US" sz="1100" dirty="0"/>
            </a:p>
          </p:txBody>
        </p:sp>
      </p:grpSp>
      <p:cxnSp>
        <p:nvCxnSpPr>
          <p:cNvPr id="23" name="Straight Arrow Connector 22"/>
          <p:cNvCxnSpPr>
            <a:endCxn id="4" idx="1"/>
          </p:cNvCxnSpPr>
          <p:nvPr/>
        </p:nvCxnSpPr>
        <p:spPr>
          <a:xfrm>
            <a:off x="101001" y="2482828"/>
            <a:ext cx="801077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4" idx="3"/>
            <a:endCxn id="64" idx="1"/>
          </p:cNvCxnSpPr>
          <p:nvPr/>
        </p:nvCxnSpPr>
        <p:spPr>
          <a:xfrm flipV="1">
            <a:off x="2212183" y="2476194"/>
            <a:ext cx="1760912" cy="6634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64" idx="3"/>
            <a:endCxn id="57" idx="1"/>
          </p:cNvCxnSpPr>
          <p:nvPr/>
        </p:nvCxnSpPr>
        <p:spPr>
          <a:xfrm>
            <a:off x="5283200" y="2476194"/>
            <a:ext cx="1591889" cy="0"/>
          </a:xfrm>
          <a:prstGeom prst="straightConnector1">
            <a:avLst/>
          </a:prstGeom>
          <a:ln>
            <a:tailEnd type="arrow"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25555" y="657100"/>
            <a:ext cx="21285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Partitioning</a:t>
            </a:r>
            <a:endParaRPr lang="en-US" sz="3200" dirty="0"/>
          </a:p>
        </p:txBody>
      </p:sp>
      <p:grpSp>
        <p:nvGrpSpPr>
          <p:cNvPr id="49" name="Group 48"/>
          <p:cNvGrpSpPr/>
          <p:nvPr/>
        </p:nvGrpSpPr>
        <p:grpSpPr>
          <a:xfrm>
            <a:off x="3981349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0" name="Rectangle 49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Rectangle 52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2" name="TextBox 51"/>
            <p:cNvSpPr txBox="1"/>
            <p:nvPr/>
          </p:nvSpPr>
          <p:spPr>
            <a:xfrm>
              <a:off x="1243241" y="2063022"/>
              <a:ext cx="88536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Slave2</a:t>
              </a:r>
              <a:endParaRPr lang="en-US" sz="11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875089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57" name="Rectangle 56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58" name="Group 57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60" name="Rectangle 5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59" name="TextBox 58"/>
            <p:cNvSpPr txBox="1"/>
            <p:nvPr/>
          </p:nvSpPr>
          <p:spPr>
            <a:xfrm>
              <a:off x="1243241" y="2063022"/>
              <a:ext cx="817876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Step3</a:t>
              </a:r>
              <a:endParaRPr lang="en-US" sz="1100" dirty="0"/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3973095" y="1410804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64" name="Rectangle 63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1243241" y="2063022"/>
              <a:ext cx="94953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Master</a:t>
              </a:r>
              <a:endParaRPr lang="en-US" sz="11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067223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39" name="Rectangle 38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42" name="Rectangle 41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41" name="TextBox 40"/>
            <p:cNvSpPr txBox="1"/>
            <p:nvPr/>
          </p:nvSpPr>
          <p:spPr>
            <a:xfrm>
              <a:off x="1243241" y="2063022"/>
              <a:ext cx="88536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Slave1</a:t>
              </a:r>
              <a:endParaRPr lang="en-US" sz="1100" dirty="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922210" y="4291257"/>
            <a:ext cx="1310105" cy="2130780"/>
            <a:chOff x="1016000" y="1946588"/>
            <a:chExt cx="2090615" cy="3426489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46" name="Rectangle 45"/>
            <p:cNvSpPr/>
            <p:nvPr/>
          </p:nvSpPr>
          <p:spPr>
            <a:xfrm>
              <a:off x="1016000" y="1946588"/>
              <a:ext cx="2090615" cy="3426489"/>
            </a:xfrm>
            <a:prstGeom prst="rect">
              <a:avLst/>
            </a:prstGeom>
            <a:solidFill>
              <a:srgbClr val="AAFF4C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/>
            </a:p>
          </p:txBody>
        </p:sp>
        <p:grpSp>
          <p:nvGrpSpPr>
            <p:cNvPr id="47" name="Group 46"/>
            <p:cNvGrpSpPr/>
            <p:nvPr/>
          </p:nvGrpSpPr>
          <p:grpSpPr>
            <a:xfrm>
              <a:off x="1243241" y="2595291"/>
              <a:ext cx="1681581" cy="2544917"/>
              <a:chOff x="1243241" y="2595291"/>
              <a:chExt cx="1681581" cy="2544917"/>
            </a:xfr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grpSpPr>
          <p:sp>
            <p:nvSpPr>
              <p:cNvPr id="70" name="Rectangle 69"/>
              <p:cNvSpPr/>
              <p:nvPr/>
            </p:nvSpPr>
            <p:spPr>
              <a:xfrm>
                <a:off x="1243241" y="2595291"/>
                <a:ext cx="1681581" cy="848306"/>
              </a:xfrm>
              <a:prstGeom prst="rect">
                <a:avLst/>
              </a:prstGeom>
              <a:solidFill>
                <a:srgbClr val="2949B6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ItemReader</a:t>
                </a:r>
                <a:endParaRPr lang="en-US" sz="1100" dirty="0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1243241" y="4291902"/>
                <a:ext cx="1681581" cy="848306"/>
              </a:xfrm>
              <a:prstGeom prst="rect">
                <a:avLst/>
              </a:prstGeom>
              <a:solidFill>
                <a:srgbClr val="B92552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ItemWriter</a:t>
                </a:r>
                <a:endParaRPr lang="en-US" sz="1100" dirty="0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1243241" y="3443596"/>
                <a:ext cx="1681581" cy="848306"/>
              </a:xfrm>
              <a:prstGeom prst="rect">
                <a:avLst/>
              </a:prstGeom>
              <a:solidFill>
                <a:srgbClr val="C7981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 smtClean="0"/>
                  <a:t>ItemProcessor</a:t>
                </a:r>
                <a:endParaRPr lang="en-US" sz="1100" dirty="0"/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1243241" y="2063022"/>
              <a:ext cx="885364" cy="42069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Slave3</a:t>
              </a:r>
              <a:endParaRPr lang="en-US" sz="1100" dirty="0"/>
            </a:p>
          </p:txBody>
        </p:sp>
      </p:grpSp>
      <p:cxnSp>
        <p:nvCxnSpPr>
          <p:cNvPr id="9" name="Elbow Connector 8"/>
          <p:cNvCxnSpPr>
            <a:stCxn id="64" idx="2"/>
            <a:endCxn id="39" idx="0"/>
          </p:cNvCxnSpPr>
          <p:nvPr/>
        </p:nvCxnSpPr>
        <p:spPr>
          <a:xfrm rot="5400000">
            <a:off x="3300376" y="2963484"/>
            <a:ext cx="749673" cy="1905872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64" idx="2"/>
            <a:endCxn id="50" idx="0"/>
          </p:cNvCxnSpPr>
          <p:nvPr/>
        </p:nvCxnSpPr>
        <p:spPr>
          <a:xfrm rot="16200000" flipH="1">
            <a:off x="4257439" y="3912293"/>
            <a:ext cx="749673" cy="8254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64" idx="2"/>
            <a:endCxn id="46" idx="0"/>
          </p:cNvCxnSpPr>
          <p:nvPr/>
        </p:nvCxnSpPr>
        <p:spPr>
          <a:xfrm rot="16200000" flipH="1">
            <a:off x="5227869" y="2941862"/>
            <a:ext cx="749673" cy="1949115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2117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464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556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63" y="2091133"/>
            <a:ext cx="2721073" cy="27210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92676" y="2436345"/>
            <a:ext cx="2601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569733"/>
                </a:solidFill>
                <a:latin typeface="Gill Sans MT"/>
                <a:cs typeface="Gill Sans MT"/>
              </a:rPr>
              <a:t>SPRING</a:t>
            </a:r>
            <a:endParaRPr lang="en-US" sz="4800" b="1" dirty="0">
              <a:solidFill>
                <a:srgbClr val="569733"/>
              </a:solidFill>
              <a:latin typeface="Gill Sans MT"/>
              <a:cs typeface="Gill Sans M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89670" y="2996283"/>
            <a:ext cx="16348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C3CA2E"/>
                </a:solidFill>
              </a:rPr>
              <a:t>Batch</a:t>
            </a:r>
            <a:endParaRPr lang="en-US" sz="4800" b="1" dirty="0">
              <a:solidFill>
                <a:srgbClr val="C3CA2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03050" y="3723355"/>
            <a:ext cx="19636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Overview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48471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27009" y="-480832"/>
            <a:ext cx="11002873" cy="7338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625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42506" y="0"/>
            <a:ext cx="10312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127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30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58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1263" y="2091133"/>
            <a:ext cx="2721073" cy="272107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92676" y="2436345"/>
            <a:ext cx="26017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569733"/>
                </a:solidFill>
                <a:latin typeface="Gill Sans MT"/>
                <a:cs typeface="Gill Sans MT"/>
              </a:rPr>
              <a:t>SPRING</a:t>
            </a:r>
            <a:endParaRPr lang="en-US" sz="4800" b="1" dirty="0">
              <a:solidFill>
                <a:srgbClr val="569733"/>
              </a:solidFill>
              <a:latin typeface="Gill Sans MT"/>
              <a:cs typeface="Gill Sans M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89670" y="2996283"/>
            <a:ext cx="16348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 smtClean="0">
                <a:solidFill>
                  <a:srgbClr val="C3CA2E"/>
                </a:solidFill>
              </a:rPr>
              <a:t>Batch</a:t>
            </a:r>
            <a:endParaRPr lang="en-US" sz="4800" b="1" dirty="0">
              <a:solidFill>
                <a:srgbClr val="C3CA2E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203050" y="3723355"/>
            <a:ext cx="19636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Overview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98890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347</Words>
  <Application>Microsoft Macintosh PowerPoint</Application>
  <PresentationFormat>On-screen Show (4:3)</PresentationFormat>
  <Paragraphs>149</Paragraphs>
  <Slides>25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Minella</dc:creator>
  <cp:lastModifiedBy>Michael Minella</cp:lastModifiedBy>
  <cp:revision>36</cp:revision>
  <dcterms:created xsi:type="dcterms:W3CDTF">2013-03-18T23:42:37Z</dcterms:created>
  <dcterms:modified xsi:type="dcterms:W3CDTF">2013-03-19T03:23:30Z</dcterms:modified>
</cp:coreProperties>
</file>

<file path=docProps/thumbnail.jpeg>
</file>